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Noto Sans TC" panose="020B0604020202020204" charset="-128"/>
      <p:regular r:id="rId15"/>
    </p:embeddedFont>
    <p:embeddedFont>
      <p:font typeface="Sora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7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250" y="525899"/>
            <a:ext cx="8919329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800" dirty="0">
                <a:solidFill>
                  <a:srgbClr val="2150F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LAB 01</a:t>
            </a:r>
            <a:r>
              <a:rPr lang="en-US" sz="4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- Client-Server Fundamentals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69250" y="1505783"/>
            <a:ext cx="1329189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📚</a:t>
            </a: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Môn: Phát triển Ứng dụng Web Nâng cao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69250" y="2049542"/>
            <a:ext cx="1329189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👨‍👩‍👦</a:t>
            </a: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Nhóm: 12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69250" y="2593300"/>
            <a:ext cx="1329189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📅</a:t>
            </a: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Ngày thực hiện: 12/08/2025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876" y="3137059"/>
            <a:ext cx="6714530" cy="45941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576" y="691872"/>
            <a:ext cx="290262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Bài học &amp; Kinh nghiệm</a:t>
            </a:r>
            <a:endParaRPr lang="en-US" sz="4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07576" y="1364456"/>
            <a:ext cx="390525" cy="39052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171694" y="1424107"/>
            <a:ext cx="479964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Biết cách tạo HTTP server và client thủ công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423666" y="1364456"/>
            <a:ext cx="390525" cy="39052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987784" y="1424107"/>
            <a:ext cx="5541169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Hiểu rõ về giao thức HTTP, headers và status codes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07576" y="2102168"/>
            <a:ext cx="390525" cy="39052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8" name="Text 6"/>
          <p:cNvSpPr/>
          <p:nvPr/>
        </p:nvSpPr>
        <p:spPr>
          <a:xfrm>
            <a:off x="1171694" y="2161818"/>
            <a:ext cx="525494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Tăng khả năng debugging network với DevTools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23666" y="2102168"/>
            <a:ext cx="390525" cy="39052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7987784" y="2161818"/>
            <a:ext cx="564225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Rèn luyện kỹ năng teamwork và phân chia công việc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7576" y="2687955"/>
            <a:ext cx="1341524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💡</a:t>
            </a:r>
            <a:r>
              <a:rPr lang="en-US" sz="16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 Sẵn sàng áp dụng kiến thức vào dự án thực tế</a:t>
            </a:r>
            <a:endParaRPr lang="en-US" sz="16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778" y="3176111"/>
            <a:ext cx="6374725" cy="43616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7163"/>
            <a:ext cx="6074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Khó khăn &amp; Giải pháp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29570"/>
            <a:ext cx="6407944" cy="2932748"/>
          </a:xfrm>
          <a:prstGeom prst="roundRect">
            <a:avLst>
              <a:gd name="adj" fmla="val 11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260050"/>
            <a:ext cx="6346984" cy="680442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621" y="3387566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167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Khó khăn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65772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Lỗi CORS khi fetch từ trình duyệt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509992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Server chưa chạy → lỗi kết nối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54212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Timeout trong client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3229570"/>
            <a:ext cx="6408063" cy="2932748"/>
          </a:xfrm>
          <a:prstGeom prst="roundRect">
            <a:avLst>
              <a:gd name="adj" fmla="val 11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59027" y="3260050"/>
            <a:ext cx="6347103" cy="680442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498" y="3387566"/>
            <a:ext cx="340162" cy="4252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4167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Giải pháp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465772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Dùng headers đúng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685842" y="509992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Xử lý lỗi bằng try/catch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5842" y="554212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 client trước demo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085" y="880826"/>
            <a:ext cx="4858107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150F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Hỏi &amp; Đáp</a:t>
            </a:r>
            <a:endParaRPr lang="en-US" sz="38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882F1EE8-F166-3757-7297-96983D44FA1B}"/>
              </a:ext>
            </a:extLst>
          </p:cNvPr>
          <p:cNvGrpSpPr/>
          <p:nvPr/>
        </p:nvGrpSpPr>
        <p:grpSpPr>
          <a:xfrm>
            <a:off x="680085" y="2038113"/>
            <a:ext cx="11534656" cy="1651634"/>
            <a:chOff x="680085" y="1435775"/>
            <a:chExt cx="11534656" cy="1651634"/>
          </a:xfrm>
        </p:grpSpPr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085" y="2887028"/>
              <a:ext cx="97155" cy="97155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6644" y="2887028"/>
              <a:ext cx="97155" cy="97155"/>
            </a:xfrm>
            <a:prstGeom prst="rect">
              <a:avLst/>
            </a:prstGeom>
          </p:spPr>
        </p:pic>
        <p:grpSp>
          <p:nvGrpSpPr>
            <p:cNvPr id="20" name="Nhóm 19">
              <a:extLst>
                <a:ext uri="{FF2B5EF4-FFF2-40B4-BE49-F238E27FC236}">
                  <a16:creationId xmlns:a16="http://schemas.microsoft.com/office/drawing/2014/main" id="{AAA9E822-C2D2-1D46-AD6A-FC4F3D6C212B}"/>
                </a:ext>
              </a:extLst>
            </p:cNvPr>
            <p:cNvGrpSpPr/>
            <p:nvPr/>
          </p:nvGrpSpPr>
          <p:grpSpPr>
            <a:xfrm>
              <a:off x="680085" y="1435775"/>
              <a:ext cx="11534656" cy="1651634"/>
              <a:chOff x="680085" y="1435775"/>
              <a:chExt cx="11534656" cy="1651634"/>
            </a:xfrm>
          </p:grpSpPr>
          <p:sp>
            <p:nvSpPr>
              <p:cNvPr id="3" name="Text 1"/>
              <p:cNvSpPr/>
              <p:nvPr/>
            </p:nvSpPr>
            <p:spPr>
              <a:xfrm>
                <a:off x="680085" y="1435775"/>
                <a:ext cx="4009787" cy="36433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2250" dirty="0">
                    <a:solidFill>
                      <a:srgbClr val="97B8FF"/>
                    </a:solidFill>
                    <a:latin typeface="Noto Sans TC" panose="020B0604020202020204" charset="-128"/>
                    <a:ea typeface="Noto Sans TC" panose="020B0604020202020204" charset="-128"/>
                    <a:cs typeface="Sora Medium" pitchFamily="34" charset="-120"/>
                  </a:rPr>
                  <a:t>Sẵn sàng trả lời các câu hỏi:</a:t>
                </a:r>
                <a:endParaRPr lang="en-US" sz="2250" dirty="0">
                  <a:latin typeface="Noto Sans TC" panose="020B0604020202020204" charset="-128"/>
                  <a:ea typeface="Noto Sans TC" panose="020B0604020202020204" charset="-128"/>
                </a:endParaRPr>
              </a:p>
            </p:txBody>
          </p:sp>
          <p:pic>
            <p:nvPicPr>
              <p:cNvPr id="4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085" y="2194798"/>
                <a:ext cx="97155" cy="97155"/>
              </a:xfrm>
              <a:prstGeom prst="rect">
                <a:avLst/>
              </a:prstGeom>
            </p:spPr>
          </p:pic>
          <p:sp>
            <p:nvSpPr>
              <p:cNvPr id="5" name="Text 2"/>
              <p:cNvSpPr/>
              <p:nvPr/>
            </p:nvSpPr>
            <p:spPr>
              <a:xfrm>
                <a:off x="971550" y="2091571"/>
                <a:ext cx="4139208" cy="30360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E0D6DE"/>
                    </a:solidFill>
                    <a:latin typeface="Noto Sans TC" panose="020B0604020202020204" charset="-128"/>
                    <a:ea typeface="Noto Sans TC" panose="020B0604020202020204" charset="-128"/>
                    <a:cs typeface="Sora Medium" pitchFamily="34" charset="-120"/>
                  </a:rPr>
                  <a:t>Sự khác biệt giữa HTTP và HTTPS?</a:t>
                </a:r>
                <a:endParaRPr lang="en-US" sz="1900" dirty="0">
                  <a:latin typeface="Noto Sans TC" panose="020B0604020202020204" charset="-128"/>
                  <a:ea typeface="Noto Sans TC" panose="020B0604020202020204" charset="-128"/>
                </a:endParaRPr>
              </a:p>
            </p:txBody>
          </p:sp>
          <p:pic>
            <p:nvPicPr>
              <p:cNvPr id="6" name="Image 1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6644" y="2194798"/>
                <a:ext cx="97155" cy="97155"/>
              </a:xfrm>
              <a:prstGeom prst="rect">
                <a:avLst/>
              </a:prstGeom>
            </p:spPr>
          </p:pic>
          <p:sp>
            <p:nvSpPr>
              <p:cNvPr id="7" name="Text 3"/>
              <p:cNvSpPr/>
              <p:nvPr/>
            </p:nvSpPr>
            <p:spPr>
              <a:xfrm>
                <a:off x="7728109" y="2091571"/>
                <a:ext cx="2732008" cy="30360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E0D6DE"/>
                    </a:solidFill>
                    <a:latin typeface="Noto Sans TC" panose="020B0604020202020204" charset="-128"/>
                    <a:ea typeface="Noto Sans TC" panose="020B0604020202020204" charset="-128"/>
                    <a:cs typeface="Sora Medium" pitchFamily="34" charset="-120"/>
                  </a:rPr>
                  <a:t>Lý do chọn Express.js?</a:t>
                </a:r>
                <a:endParaRPr lang="en-US" sz="1900" dirty="0">
                  <a:latin typeface="Noto Sans TC" panose="020B0604020202020204" charset="-128"/>
                  <a:ea typeface="Noto Sans TC" panose="020B0604020202020204" charset="-128"/>
                </a:endParaRPr>
              </a:p>
            </p:txBody>
          </p:sp>
          <p:sp>
            <p:nvSpPr>
              <p:cNvPr id="9" name="Text 4"/>
              <p:cNvSpPr/>
              <p:nvPr/>
            </p:nvSpPr>
            <p:spPr>
              <a:xfrm>
                <a:off x="971550" y="2783800"/>
                <a:ext cx="3211592" cy="30360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E0D6DE"/>
                    </a:solidFill>
                    <a:latin typeface="Noto Sans TC" panose="020B0604020202020204" charset="-128"/>
                    <a:ea typeface="Noto Sans TC" panose="020B0604020202020204" charset="-128"/>
                    <a:cs typeface="Sora Medium" pitchFamily="34" charset="-120"/>
                  </a:rPr>
                  <a:t>Cách xử lý lỗi 404 và 500?</a:t>
                </a:r>
                <a:endParaRPr lang="en-US" sz="1900" dirty="0">
                  <a:latin typeface="Noto Sans TC" panose="020B0604020202020204" charset="-128"/>
                  <a:ea typeface="Noto Sans TC" panose="020B0604020202020204" charset="-128"/>
                </a:endParaRPr>
              </a:p>
            </p:txBody>
          </p:sp>
          <p:sp>
            <p:nvSpPr>
              <p:cNvPr id="11" name="Text 5"/>
              <p:cNvSpPr/>
              <p:nvPr/>
            </p:nvSpPr>
            <p:spPr>
              <a:xfrm>
                <a:off x="7728109" y="2783800"/>
                <a:ext cx="4486632" cy="30360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E0D6DE"/>
                    </a:solidFill>
                    <a:latin typeface="Noto Sans TC" panose="020B0604020202020204" charset="-128"/>
                    <a:ea typeface="Noto Sans TC" panose="020B0604020202020204" charset="-128"/>
                    <a:cs typeface="Sora Medium" pitchFamily="34" charset="-120"/>
                  </a:rPr>
                  <a:t>Làm sao để giám sát traffic hiệu quả?</a:t>
                </a:r>
                <a:endParaRPr lang="en-US" sz="1900" dirty="0">
                  <a:latin typeface="Noto Sans TC" panose="020B0604020202020204" charset="-128"/>
                  <a:ea typeface="Noto Sans TC" panose="020B0604020202020204" charset="-128"/>
                </a:endParaRPr>
              </a:p>
            </p:txBody>
          </p:sp>
        </p:grpSp>
      </p:grpSp>
      <p:sp>
        <p:nvSpPr>
          <p:cNvPr id="12" name="Text 6"/>
          <p:cNvSpPr/>
          <p:nvPr/>
        </p:nvSpPr>
        <p:spPr>
          <a:xfrm>
            <a:off x="680085" y="3306008"/>
            <a:ext cx="1327023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5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3569970" y="7085171"/>
            <a:ext cx="7490460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 Cảm ơn thầy/cô và các bạn!</a:t>
            </a:r>
            <a:endParaRPr lang="en-US" sz="38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159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Thành viên nhóm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0" y="3130510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357324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" y="3506153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4264581"/>
            <a:ext cx="3482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HÀ HOÀNG VỸ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0604" y="475499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Lập trình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3130510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362" y="3357324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528" y="3506153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5362" y="4264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PHẠM TỐNG THÁI NHÂN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55362" y="475499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Thiết Kế, làm báo cáo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5599867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🔄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Phối hợp teamwork hiệu quả để hoàn thành bài lab.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20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Mục tiêu bài lab</a:t>
            </a:r>
            <a:endParaRPr lang="en-US" sz="3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900958"/>
            <a:ext cx="6407944" cy="1223248"/>
          </a:xfrm>
          <a:prstGeom prst="roundRect">
            <a:avLst>
              <a:gd name="adj" fmla="val 119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900958"/>
            <a:ext cx="121920" cy="12232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158252"/>
            <a:ext cx="4510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Hiểu rõ kiến trúc Client - Server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428548" y="2900958"/>
            <a:ext cx="6408063" cy="1223248"/>
          </a:xfrm>
          <a:prstGeom prst="roundRect">
            <a:avLst>
              <a:gd name="adj" fmla="val 119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2900958"/>
            <a:ext cx="121920" cy="12232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77282" y="3158252"/>
            <a:ext cx="58020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Viết server phục vụ nội dung tĩnh và API động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93790" y="4351020"/>
            <a:ext cx="6407944" cy="1223248"/>
          </a:xfrm>
          <a:prstGeom prst="roundRect">
            <a:avLst>
              <a:gd name="adj" fmla="val 119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351020"/>
            <a:ext cx="121920" cy="12232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42524" y="4608314"/>
            <a:ext cx="58019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Tự xây dựng HTTP Client bằng Node.js core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428548" y="4351020"/>
            <a:ext cx="6408063" cy="1223248"/>
          </a:xfrm>
          <a:prstGeom prst="roundRect">
            <a:avLst>
              <a:gd name="adj" fmla="val 119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4351020"/>
            <a:ext cx="121920" cy="12232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77282" y="4608314"/>
            <a:ext cx="5211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Sử dụng DevTools để theo dõi traffic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5829419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🧠</a:t>
            </a:r>
            <a:r>
              <a:rPr lang="en-US" sz="175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 Phát triển tư duy hệ thống &amp; xử lý lỗi thực tế</a:t>
            </a:r>
            <a:endParaRPr lang="en-US" sz="175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910" y="498872"/>
            <a:ext cx="2160865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Kiến trúc hệ thống</a:t>
            </a:r>
            <a:endParaRPr lang="en-US" sz="3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11" y="954167"/>
            <a:ext cx="6811089" cy="5761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8057" y="1674257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Client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8057" y="1985605"/>
            <a:ext cx="652319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Giao diện web và HTTP client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954167"/>
            <a:ext cx="6811089" cy="5761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9147" y="1674257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Server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59147" y="1985605"/>
            <a:ext cx="652319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Express.js xử lý yêu cầu và trả dữ liệu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11" y="2360057"/>
            <a:ext cx="6811089" cy="5761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8057" y="3080147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API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48057" y="3391495"/>
            <a:ext cx="652319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/api/server-info, /api/test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360057"/>
            <a:ext cx="6811089" cy="57614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9147" y="3080147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Dữ liệu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459147" y="3391495"/>
            <a:ext cx="652319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Được gửi – nhận qua HTTP (GET/POST)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04111" y="3927991"/>
            <a:ext cx="13622179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🛠</a:t>
            </a: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 Phục vụ cả nội dung tĩnh và động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094" y="3953292"/>
            <a:ext cx="5114211" cy="34991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1533"/>
            <a:ext cx="364914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Giao diện Web Client</a:t>
            </a:r>
            <a:endParaRPr lang="en-US" sz="3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76049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🖥</a:t>
            </a: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 Trang web được thiết kế responsive: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582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Nút “Lấy thông tin Server” sử dụng AJAX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7004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Tương tác trực tiếp với API bằng JavaScript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1426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Hiển thị dữ liệu trả về chi tiết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709636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✨</a:t>
            </a: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 Dễ dùng và trực quan cho người dùng cuối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517088" y="27933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8EE0A-9682-65A2-3894-FAAF492C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498" y="2416586"/>
            <a:ext cx="6767206" cy="25677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919" y="538877"/>
            <a:ext cx="2939772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Server Info</a:t>
            </a:r>
            <a:endParaRPr lang="en-US" sz="3200" b="1" dirty="0"/>
          </a:p>
        </p:txBody>
      </p:sp>
      <p:sp>
        <p:nvSpPr>
          <p:cNvPr id="3" name="Shape 1"/>
          <p:cNvSpPr/>
          <p:nvPr/>
        </p:nvSpPr>
        <p:spPr>
          <a:xfrm>
            <a:off x="685919" y="1298258"/>
            <a:ext cx="4288869" cy="2076331"/>
          </a:xfrm>
          <a:prstGeom prst="roundRect">
            <a:avLst>
              <a:gd name="adj" fmla="val 141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8779" y="1321118"/>
            <a:ext cx="4243149" cy="587931"/>
          </a:xfrm>
          <a:prstGeom prst="roundRect">
            <a:avLst>
              <a:gd name="adj" fmla="val 334"/>
            </a:avLst>
          </a:prstGeom>
          <a:solidFill>
            <a:srgbClr val="26262B"/>
          </a:solidFill>
          <a:ln/>
        </p:spPr>
      </p:sp>
      <p:sp>
        <p:nvSpPr>
          <p:cNvPr id="5" name="Text 3"/>
          <p:cNvSpPr/>
          <p:nvPr/>
        </p:nvSpPr>
        <p:spPr>
          <a:xfrm>
            <a:off x="2683312" y="1431369"/>
            <a:ext cx="29396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904756" y="2105025"/>
            <a:ext cx="323361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Endpoint: /api/server-info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04756" y="2528768"/>
            <a:ext cx="385119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Trả về thông tin hệ thống: uptime, OS, CPU, memory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5170765" y="1298258"/>
            <a:ext cx="4288869" cy="2076331"/>
          </a:xfrm>
          <a:prstGeom prst="roundRect">
            <a:avLst>
              <a:gd name="adj" fmla="val 141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93625" y="1321118"/>
            <a:ext cx="4243149" cy="587931"/>
          </a:xfrm>
          <a:prstGeom prst="roundRect">
            <a:avLst>
              <a:gd name="adj" fmla="val 334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7168158" y="1431369"/>
            <a:ext cx="29396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89602" y="2105025"/>
            <a:ext cx="244983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 Headers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389602" y="2528768"/>
            <a:ext cx="385119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X-Server-Info, X-Timestamp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9655612" y="1298258"/>
            <a:ext cx="4288869" cy="2076331"/>
          </a:xfrm>
          <a:prstGeom prst="roundRect">
            <a:avLst>
              <a:gd name="adj" fmla="val 141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8472" y="1321118"/>
            <a:ext cx="4243149" cy="587931"/>
          </a:xfrm>
          <a:prstGeom prst="roundRect">
            <a:avLst>
              <a:gd name="adj" fmla="val 334"/>
            </a:avLst>
          </a:prstGeom>
          <a:solidFill>
            <a:srgbClr val="26262B"/>
          </a:solidFill>
          <a:ln/>
        </p:spPr>
      </p:sp>
      <p:sp>
        <p:nvSpPr>
          <p:cNvPr id="15" name="Text 13"/>
          <p:cNvSpPr/>
          <p:nvPr/>
        </p:nvSpPr>
        <p:spPr>
          <a:xfrm>
            <a:off x="11653004" y="1431369"/>
            <a:ext cx="29396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9874448" y="2105025"/>
            <a:ext cx="27541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JSON cấu trúc rõ ràng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874448" y="2528768"/>
            <a:ext cx="3851196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Được gọi từ browser và HTTP client</a:t>
            </a:r>
            <a:endParaRPr lang="en-US" sz="15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016" y="3594973"/>
            <a:ext cx="5988368" cy="40972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462" y="508635"/>
            <a:ext cx="2823567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HTTP Client Node.js</a:t>
            </a:r>
            <a:endParaRPr lang="en-US" sz="3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47462" y="1225391"/>
            <a:ext cx="6575227" cy="1794629"/>
          </a:xfrm>
          <a:prstGeom prst="roundRect">
            <a:avLst>
              <a:gd name="adj" fmla="val 24739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832366" y="1410295"/>
            <a:ext cx="2689146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🔧</a:t>
            </a: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 HTTPClient (Tự viết)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2366" y="1817846"/>
            <a:ext cx="620541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Không dùng axios hay fetch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2366" y="2178487"/>
            <a:ext cx="620541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Hỗ trợ GET, POST, PUT, DELETE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2366" y="2539127"/>
            <a:ext cx="620541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Log chi tiết: headers, status, thời gian phản hồi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07593" y="1225391"/>
            <a:ext cx="6575346" cy="1794629"/>
          </a:xfrm>
          <a:prstGeom prst="roundRect">
            <a:avLst>
              <a:gd name="adj" fmla="val 24739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7592497" y="1410295"/>
            <a:ext cx="231231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✅</a:t>
            </a: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 Đã kiểm thử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2497" y="1817846"/>
            <a:ext cx="620553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Local API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2497" y="2178487"/>
            <a:ext cx="620553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GitHub API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2497" y="2539127"/>
            <a:ext cx="620553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JSONPlaceholder (POST)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456" y="3228023"/>
            <a:ext cx="6577489" cy="45003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3416"/>
            <a:ext cx="43687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Phân tích Network Traffic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497931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📈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Script giám sát: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30801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Đo response time, memory usage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5223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Thống kê theo endpoint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39645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Xuất JSON &amp; log kết quả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531519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🛠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Tools: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51137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monitor.js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93790" y="55559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DevTools Network Tab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18F64-87B7-BE28-3BE8-70A6BE29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425" y="1613416"/>
            <a:ext cx="6003014" cy="48882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23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Kết quả tổng hợp</a:t>
            </a:r>
            <a:endParaRPr lang="en-US" sz="36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581275"/>
            <a:ext cx="13042821" cy="3327797"/>
          </a:xfrm>
          <a:prstGeom prst="roundRect">
            <a:avLst>
              <a:gd name="adj" fmla="val 10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8889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73260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Endpoint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280" y="273260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Thành công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8725" y="273260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Time (ms)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54170" y="273260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Size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239214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38292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/api/server-info (local)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243280" y="3382923"/>
            <a:ext cx="21441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725" y="338292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21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454170" y="338292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230B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904774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04848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 API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243280" y="4048482"/>
            <a:ext cx="21441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848725" y="40484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223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454170" y="404848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1.2KB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570333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71404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JSONPlaceholder (POST)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243280" y="4714042"/>
            <a:ext cx="21441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848725" y="471404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155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1454170" y="471404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292B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235892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37960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Nonexistent URL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280" y="5379601"/>
            <a:ext cx="21441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❌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53796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53796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61642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534</Words>
  <Application>Microsoft Office PowerPoint</Application>
  <PresentationFormat>Custom</PresentationFormat>
  <Paragraphs>114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Sora Medium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intekaih</dc:creator>
  <cp:lastModifiedBy>Hoang Vy</cp:lastModifiedBy>
  <cp:revision>4</cp:revision>
  <dcterms:created xsi:type="dcterms:W3CDTF">2025-08-12T03:03:50Z</dcterms:created>
  <dcterms:modified xsi:type="dcterms:W3CDTF">2025-08-12T08:21:54Z</dcterms:modified>
</cp:coreProperties>
</file>